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94" r:id="rId2"/>
    <p:sldId id="295" r:id="rId3"/>
    <p:sldId id="363" r:id="rId4"/>
    <p:sldId id="371" r:id="rId5"/>
    <p:sldId id="367" r:id="rId6"/>
    <p:sldId id="293" r:id="rId7"/>
    <p:sldId id="1041" r:id="rId8"/>
    <p:sldId id="1042" r:id="rId9"/>
    <p:sldId id="1043" r:id="rId10"/>
    <p:sldId id="1044" r:id="rId11"/>
    <p:sldId id="1045" r:id="rId12"/>
    <p:sldId id="1046" r:id="rId13"/>
    <p:sldId id="1047" r:id="rId14"/>
    <p:sldId id="1048" r:id="rId15"/>
    <p:sldId id="1049" r:id="rId16"/>
    <p:sldId id="1050" r:id="rId17"/>
    <p:sldId id="1051" r:id="rId18"/>
    <p:sldId id="1052" r:id="rId19"/>
    <p:sldId id="1053" r:id="rId20"/>
    <p:sldId id="1054" r:id="rId21"/>
    <p:sldId id="1055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357" r:id="rId30"/>
    <p:sldId id="1080" r:id="rId31"/>
    <p:sldId id="1081" r:id="rId32"/>
    <p:sldId id="1082" r:id="rId33"/>
    <p:sldId id="1083" r:id="rId34"/>
    <p:sldId id="1084" r:id="rId35"/>
    <p:sldId id="1085" r:id="rId36"/>
    <p:sldId id="1086" r:id="rId37"/>
    <p:sldId id="1087" r:id="rId38"/>
    <p:sldId id="1088" r:id="rId39"/>
    <p:sldId id="1089" r:id="rId40"/>
    <p:sldId id="1090" r:id="rId41"/>
    <p:sldId id="1091" r:id="rId42"/>
    <p:sldId id="1040" r:id="rId43"/>
    <p:sldId id="1063" r:id="rId44"/>
    <p:sldId id="1064" r:id="rId45"/>
    <p:sldId id="1065" r:id="rId46"/>
    <p:sldId id="1066" r:id="rId47"/>
    <p:sldId id="1067" r:id="rId48"/>
    <p:sldId id="1068" r:id="rId49"/>
    <p:sldId id="1069" r:id="rId50"/>
    <p:sldId id="1070" r:id="rId51"/>
    <p:sldId id="1071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896" r:id="rId61"/>
    <p:sldId id="1092" r:id="rId62"/>
    <p:sldId id="1093" r:id="rId63"/>
    <p:sldId id="1094" r:id="rId64"/>
    <p:sldId id="1095" r:id="rId65"/>
    <p:sldId id="1096" r:id="rId66"/>
    <p:sldId id="1097" r:id="rId67"/>
    <p:sldId id="1098" r:id="rId68"/>
    <p:sldId id="1099" r:id="rId69"/>
    <p:sldId id="1100" r:id="rId70"/>
    <p:sldId id="1101" r:id="rId71"/>
    <p:sldId id="1102" r:id="rId72"/>
    <p:sldId id="1103" r:id="rId73"/>
    <p:sldId id="1104" r:id="rId74"/>
    <p:sldId id="1105" r:id="rId75"/>
    <p:sldId id="1106" r:id="rId76"/>
    <p:sldId id="1039" r:id="rId77"/>
    <p:sldId id="361" r:id="rId78"/>
    <p:sldId id="359" r:id="rId79"/>
    <p:sldId id="603" r:id="rId80"/>
    <p:sldId id="604" r:id="rId81"/>
    <p:sldId id="895" r:id="rId82"/>
    <p:sldId id="605" r:id="rId83"/>
    <p:sldId id="716" r:id="rId84"/>
    <p:sldId id="389" r:id="rId85"/>
    <p:sldId id="390" r:id="rId86"/>
    <p:sldId id="391" r:id="rId87"/>
    <p:sldId id="673" r:id="rId8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79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04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abcd.ab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0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14:6080/e_Zones/main.do" TargetMode="Externa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</a:t>
            </a:r>
            <a:r>
              <a:rPr lang="ko-KR" altLang="en-US" sz="2800" b="0" smtClean="0"/>
              <a:t>페이지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로그인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518314"/>
            <a:ext cx="5647574" cy="44541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433" y="1964197"/>
            <a:ext cx="5438775" cy="3562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1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아이디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이름과 이메일을 기준으로 해당 아이디를 찾는다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kb_user_w_findId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9" y="1888559"/>
            <a:ext cx="6096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0"/>
              <a:t>[</a:t>
            </a:r>
            <a:r>
              <a:rPr lang="ko-KR" altLang="en-US" sz="2400" b="0" smtClean="0"/>
              <a:t>화면구현</a:t>
            </a:r>
            <a:r>
              <a:rPr lang="en-US" altLang="ko-KR" sz="2400" b="0" smtClean="0"/>
              <a:t>] </a:t>
            </a:r>
            <a:r>
              <a:rPr lang="ko-KR" altLang="en-US" sz="2400" b="0"/>
              <a:t>사용자 </a:t>
            </a:r>
            <a:r>
              <a:rPr lang="en-US" altLang="ko-KR" sz="2400" b="0"/>
              <a:t>– </a:t>
            </a:r>
            <a:r>
              <a:rPr lang="ko-KR" altLang="en-US" sz="2400" b="0"/>
              <a:t>웹 </a:t>
            </a:r>
            <a:r>
              <a:rPr lang="en-US" altLang="ko-KR" sz="2400" b="0"/>
              <a:t>– </a:t>
            </a:r>
            <a:r>
              <a:rPr lang="ko-KR" altLang="en-US" sz="2400" b="0"/>
              <a:t>아이디 찾기</a:t>
            </a:r>
            <a:r>
              <a:rPr lang="ko-KR" altLang="en-US" sz="14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1" y="1448615"/>
            <a:ext cx="6592742" cy="51175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05" y="3140721"/>
            <a:ext cx="4703171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– </a:t>
            </a:r>
            <a:r>
              <a:rPr lang="ko-KR" altLang="en-US" sz="2800" b="0"/>
              <a:t>아이디 </a:t>
            </a:r>
            <a:r>
              <a:rPr lang="ko-KR" altLang="en-US" sz="2800" b="0" smtClean="0"/>
              <a:t>찾기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결과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2" y="1547356"/>
            <a:ext cx="6172140" cy="45148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07" y="2155572"/>
            <a:ext cx="4746321" cy="257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673" y="4643405"/>
            <a:ext cx="4674587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157" y="2893669"/>
            <a:ext cx="4489622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9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아이디와 이메일을 비교하여 비밀번호 변경 처리 프로세스로 이동한다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5" y="1810509"/>
            <a:ext cx="5953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찾기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8" y="1349483"/>
            <a:ext cx="5275539" cy="52863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63" y="1349483"/>
            <a:ext cx="5866161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63" y="2634631"/>
            <a:ext cx="5217641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63" y="3081579"/>
            <a:ext cx="24669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020" y="3698788"/>
            <a:ext cx="5098926" cy="26704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36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화면설계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sp>
        <p:nvSpPr>
          <p:cNvPr id="4" name="Google Shape;168;g7c553259d1_0_81"/>
          <p:cNvSpPr/>
          <p:nvPr/>
        </p:nvSpPr>
        <p:spPr>
          <a:xfrm>
            <a:off x="557356" y="135964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" name="Google Shape;169;g7c553259d1_0_81"/>
          <p:cNvGraphicFramePr/>
          <p:nvPr>
            <p:extLst/>
          </p:nvPr>
        </p:nvGraphicFramePr>
        <p:xfrm>
          <a:off x="8501614" y="3571468"/>
          <a:ext cx="2869750" cy="22541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변경할 비밀번호와 비밀번호 확인 일치를 확인하여 비밀번호 처리 프로세스로 이동한다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kb_user_w_findPass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9" y="1739072"/>
            <a:ext cx="6048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6" y="1414658"/>
            <a:ext cx="6972300" cy="22802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3854885"/>
            <a:ext cx="6581775" cy="24246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498" y="4513101"/>
            <a:ext cx="3805626" cy="16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89" y="1614197"/>
            <a:ext cx="3534844" cy="257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3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59450" y="128989"/>
            <a:ext cx="964607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2800" b="0" smtClean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 smtClean="0"/>
              <a:t>사용자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웹 </a:t>
            </a:r>
            <a:r>
              <a:rPr lang="en-US" altLang="ko-KR" sz="2800" b="0" smtClean="0"/>
              <a:t>– </a:t>
            </a:r>
            <a:r>
              <a:rPr lang="ko-KR" altLang="en-US" sz="2800" b="0" smtClean="0"/>
              <a:t>비밀번호 변경 완료 및 실패</a:t>
            </a:r>
            <a:r>
              <a:rPr lang="ko-KR" altLang="en-US" sz="1600" b="0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6" y="3666930"/>
            <a:ext cx="5321643" cy="2827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6" y="1290346"/>
            <a:ext cx="5321643" cy="21433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6" y="1895572"/>
            <a:ext cx="5831827" cy="4429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66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비밀번호 변경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9" y="2015467"/>
            <a:ext cx="5948952" cy="38957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0" y="2539952"/>
            <a:ext cx="5018775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90" y="3066356"/>
            <a:ext cx="5018775" cy="1338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82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구현 현황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금주 </a:t>
            </a:r>
            <a:r>
              <a:rPr lang="en-US" altLang="ko-KR" sz="3200" dirty="0" err="1" smtClean="0"/>
              <a:t>FeedBack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및 차주 계획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sp>
        <p:nvSpPr>
          <p:cNvPr id="8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" name="Google Shape;169;g7c553259d1_0_81"/>
          <p:cNvGraphicFramePr/>
          <p:nvPr>
            <p:extLst/>
          </p:nvPr>
        </p:nvGraphicFramePr>
        <p:xfrm>
          <a:off x="8213589" y="4016684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2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213589" y="2811291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14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세미나존 정보</a:t>
            </a:r>
            <a:endParaRPr lang="ko-KR" altLang="en-US" sz="4000" b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" y="4069492"/>
            <a:ext cx="5247503" cy="25068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62" y="1485895"/>
            <a:ext cx="633412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62" y="2093474"/>
            <a:ext cx="560623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62" y="3698017"/>
            <a:ext cx="6046184" cy="7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62" y="4658243"/>
            <a:ext cx="4791075" cy="485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8" y="1222852"/>
            <a:ext cx="4927302" cy="25373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670277"/>
            <a:ext cx="6186196" cy="37973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34" y="1819081"/>
            <a:ext cx="4831896" cy="70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843406"/>
            <a:ext cx="5158857" cy="238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421" y="3429472"/>
            <a:ext cx="5018508" cy="2706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99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/>
          <a:lstStyle/>
          <a:p>
            <a:r>
              <a:rPr lang="en-US" altLang="ko-KR" smtClean="0"/>
              <a:t>[</a:t>
            </a:r>
            <a:r>
              <a:rPr lang="ko-KR" altLang="en-US" smtClean="0"/>
              <a:t>화면구현</a:t>
            </a:r>
            <a:r>
              <a:rPr lang="en-US" altLang="ko-KR" smtClean="0"/>
              <a:t>] </a:t>
            </a:r>
            <a:r>
              <a:rPr lang="ko-KR" altLang="en-US" smtClean="0"/>
              <a:t>사용자 </a:t>
            </a:r>
            <a:r>
              <a:rPr lang="en-US" altLang="ko-KR" smtClean="0"/>
              <a:t>– </a:t>
            </a:r>
            <a:r>
              <a:rPr lang="ko-KR" altLang="en-US" smtClean="0"/>
              <a:t>웹 </a:t>
            </a:r>
            <a:r>
              <a:rPr lang="en-US" altLang="ko-KR" smtClean="0"/>
              <a:t>– </a:t>
            </a:r>
            <a:r>
              <a:rPr lang="ko-KR" altLang="en-US" smtClean="0"/>
              <a:t>세미나존 문의 등록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84" y="1191986"/>
            <a:ext cx="4484234" cy="25309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4" y="4096139"/>
            <a:ext cx="4549549" cy="2430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098" y="1488191"/>
            <a:ext cx="5553075" cy="1404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098" y="2988129"/>
            <a:ext cx="5543550" cy="207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098" y="5159099"/>
            <a:ext cx="5797906" cy="215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098" y="5534414"/>
            <a:ext cx="3571875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656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화면설계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sp>
        <p:nvSpPr>
          <p:cNvPr id="13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" name="Google Shape;169;g7c553259d1_0_81"/>
          <p:cNvGraphicFramePr/>
          <p:nvPr>
            <p:extLst/>
          </p:nvPr>
        </p:nvGraphicFramePr>
        <p:xfrm>
          <a:off x="8501614" y="357146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326" y="1395860"/>
            <a:ext cx="2248186" cy="488364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1614" y="245588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4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62423" y="116632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모바일 </a:t>
            </a:r>
            <a:r>
              <a:rPr lang="en-US" altLang="ko-KR" sz="4000" b="0" smtClean="0"/>
              <a:t>-</a:t>
            </a:r>
            <a:r>
              <a:rPr lang="ko-KR" altLang="en-US" sz="4000" b="0" smtClean="0"/>
              <a:t>메인페이지</a:t>
            </a:r>
            <a:endParaRPr lang="ko-KR" altLang="en-US" sz="2400" b="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04" y="1912774"/>
            <a:ext cx="2107349" cy="4058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09" y="2114791"/>
            <a:ext cx="4007186" cy="3654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93" y="1559086"/>
            <a:ext cx="4301413" cy="1603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060" y="3312367"/>
            <a:ext cx="4509197" cy="1483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60" y="4881644"/>
            <a:ext cx="4509197" cy="15564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005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/>
              <a:t>화면구현</a:t>
            </a:r>
            <a:r>
              <a:rPr lang="en-US" altLang="ko-KR" sz="2800" b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 smtClean="0"/>
              <a:t>–</a:t>
            </a:r>
            <a:r>
              <a:rPr lang="ko-KR" altLang="en-US" sz="2800" b="0" smtClean="0"/>
              <a:t>메인페이지 </a:t>
            </a:r>
            <a:r>
              <a:rPr lang="en-US" altLang="ko-KR" sz="2800" b="0" smtClean="0"/>
              <a:t>- </a:t>
            </a:r>
            <a:r>
              <a:rPr lang="ko-KR" altLang="en-US" sz="2800" b="0" smtClean="0"/>
              <a:t>메뉴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482" y="1540232"/>
            <a:ext cx="2169428" cy="4862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43" y="1540232"/>
            <a:ext cx="3809871" cy="2547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3" y="1540232"/>
            <a:ext cx="4027811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3" y="3195735"/>
            <a:ext cx="4027811" cy="2150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57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266" y="140419"/>
            <a:ext cx="9646078" cy="79690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모바일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로그인 페이지</a:t>
            </a:r>
            <a:r>
              <a:rPr lang="ko-KR" altLang="en-US" sz="2000" b="0" smtClean="0"/>
              <a:t> </a:t>
            </a:r>
            <a:endParaRPr lang="ko-KR" altLang="en-US" sz="2000" b="0" dirty="0"/>
          </a:p>
        </p:txBody>
      </p:sp>
      <p:sp>
        <p:nvSpPr>
          <p:cNvPr id="1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" name="Google Shape;169;g7c553259d1_0_81"/>
          <p:cNvGraphicFramePr/>
          <p:nvPr>
            <p:extLst/>
          </p:nvPr>
        </p:nvGraphicFramePr>
        <p:xfrm>
          <a:off x="8147736" y="3596558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비밀번호를 확인하여 로그인 여부를 정함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로그인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성송하면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메인페이지로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이동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실패하면 실패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팝업창이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뜨게 함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네이버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카카오로 따로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Google Shape;173;g7c553259d1_0_81"/>
          <p:cNvSpPr/>
          <p:nvPr/>
        </p:nvSpPr>
        <p:spPr>
          <a:xfrm>
            <a:off x="1715483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05" y="1586205"/>
            <a:ext cx="2577996" cy="456276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215372" y="262182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kb_user_m_login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모바일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81" y="1632857"/>
            <a:ext cx="2379108" cy="4730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74" y="1987420"/>
            <a:ext cx="3352849" cy="2796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3" y="1782148"/>
            <a:ext cx="3644126" cy="3469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44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dirty="0"/>
              <a:t>구현 현황</a:t>
            </a: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66" y="160866"/>
            <a:ext cx="10744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1100" y="1854200"/>
            <a:ext cx="408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프로필이미지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관심카테고리를 받을 수 있도록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form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필수사항 </a:t>
            </a:r>
            <a:r>
              <a:rPr lang="en-US" altLang="ko-KR" dirty="0" smtClean="0"/>
              <a:t>*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94" y="1313645"/>
            <a:ext cx="5525470" cy="52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1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0648" y="195307"/>
            <a:ext cx="10933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err="1" smtClean="0">
                <a:solidFill>
                  <a:schemeClr val="bg1"/>
                </a:solidFill>
                <a:latin typeface="+mj-lt"/>
              </a:rPr>
              <a:t>마이페이지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 예약 리스트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수정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2400" y="1981200"/>
            <a:ext cx="276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이 모두 로딩 된 후</a:t>
            </a:r>
            <a:r>
              <a:rPr lang="en-US" altLang="ko-KR" dirty="0" smtClean="0"/>
              <a:t>, AJAX</a:t>
            </a:r>
            <a:r>
              <a:rPr lang="ko-KR" altLang="en-US" dirty="0" smtClean="0"/>
              <a:t>를 통해 받은 데이터를 이용해서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로드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" y="1571223"/>
            <a:ext cx="8106682" cy="4983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3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708598414"/>
              </p:ext>
            </p:extLst>
          </p:nvPr>
        </p:nvGraphicFramePr>
        <p:xfrm>
          <a:off x="8682515" y="2641264"/>
          <a:ext cx="2952330" cy="38975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회원가입에 필요한 정보를 </a:t>
                      </a:r>
                      <a:r>
                        <a:rPr lang="ko-KR" altLang="en-US" sz="1300" b="0" u="none" strike="noStrike" cap="none" dirty="0" err="1" smtClean="0"/>
                        <a:t>입력받는</a:t>
                      </a:r>
                      <a:r>
                        <a:rPr lang="ko-KR" altLang="en-US" sz="1300" b="0" u="none" strike="noStrike" cap="none" dirty="0" smtClean="0"/>
                        <a:t> 폼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아이디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비밀번호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이메일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닉네임을 </a:t>
                      </a:r>
                      <a:r>
                        <a:rPr lang="ko-KR" altLang="en-US" sz="1300" b="0" u="none" strike="noStrike" cap="none" baseline="0" dirty="0" err="1" smtClean="0"/>
                        <a:t>입력받고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셀렉트</a:t>
                      </a:r>
                      <a:r>
                        <a:rPr lang="ko-KR" altLang="en-US" sz="1300" b="0" u="none" strike="noStrike" cap="none" baseline="0" dirty="0" smtClean="0"/>
                        <a:t> 메뉴를 통해 관심카테고리를 선택한다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아이디중복 확인은 해당화면에서 처리한다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이용하여 특수문자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영문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숫자를 최소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개씩 </a:t>
                      </a:r>
                      <a:r>
                        <a:rPr lang="ko-KR" altLang="en-US" sz="1300" b="0" u="none" strike="noStrike" cap="none" dirty="0" err="1" smtClean="0"/>
                        <a:t>입력받아</a:t>
                      </a:r>
                      <a:r>
                        <a:rPr lang="ko-KR" altLang="en-US" sz="1300" b="0" u="none" strike="noStrike" cap="none" dirty="0" smtClean="0"/>
                        <a:t> 최소 </a:t>
                      </a:r>
                      <a:r>
                        <a:rPr lang="en-US" altLang="ko-KR" sz="1300" b="0" u="none" strike="noStrike" cap="none" dirty="0" smtClean="0"/>
                        <a:t>10</a:t>
                      </a:r>
                      <a:r>
                        <a:rPr lang="ko-KR" altLang="en-US" sz="1300" b="0" u="none" strike="noStrike" cap="none" dirty="0" smtClean="0"/>
                        <a:t>자의 비밀번호를 입력 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이메일의</a:t>
                      </a:r>
                      <a:r>
                        <a:rPr lang="ko-KR" altLang="en-US" sz="1300" b="0" u="none" strike="noStrike" cap="none" dirty="0" smtClean="0"/>
                        <a:t> 경우도 </a:t>
                      </a:r>
                      <a:r>
                        <a:rPr lang="ko-KR" altLang="en-US" sz="1300" b="0" u="none" strike="noStrike" cap="none" dirty="0" err="1" smtClean="0"/>
                        <a:t>정규표현식을</a:t>
                      </a:r>
                      <a:r>
                        <a:rPr lang="ko-KR" altLang="en-US" sz="1300" b="0" u="none" strike="noStrike" cap="none" dirty="0" smtClean="0"/>
                        <a:t> 사용하여 </a:t>
                      </a:r>
                      <a:r>
                        <a:rPr lang="en-US" altLang="ko-KR" sz="1300" b="0" u="none" strike="noStrike" cap="none" dirty="0" err="1" smtClean="0">
                          <a:hlinkClick r:id="rId3"/>
                        </a:rPr>
                        <a:t>abcd@abcd.abc</a:t>
                      </a:r>
                      <a:r>
                        <a:rPr lang="en-US" altLang="ko-KR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smtClean="0"/>
                        <a:t>형태의 </a:t>
                      </a:r>
                      <a:r>
                        <a:rPr lang="ko-KR" altLang="en-US" sz="1300" b="0" u="none" strike="noStrike" cap="none" dirty="0" err="1" smtClean="0"/>
                        <a:t>이메일을</a:t>
                      </a:r>
                      <a:r>
                        <a:rPr lang="ko-KR" altLang="en-US" sz="1300" b="0" u="none" strike="noStrike" cap="none" dirty="0" smtClean="0"/>
                        <a:t> </a:t>
                      </a:r>
                      <a:r>
                        <a:rPr lang="ko-KR" altLang="en-US" sz="1300" b="0" u="none" strike="noStrike" cap="none" dirty="0" err="1" smtClean="0"/>
                        <a:t>입력받도록</a:t>
                      </a:r>
                      <a:r>
                        <a:rPr lang="ko-KR" altLang="en-US" sz="1300" b="0" u="none" strike="noStrike" cap="none" dirty="0" smtClean="0"/>
                        <a:t> 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27930" y="1337514"/>
            <a:ext cx="11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63271" y="1237124"/>
            <a:ext cx="4876800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05318" y="1927406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아이</a:t>
            </a:r>
            <a:r>
              <a:rPr lang="ko-KR" altLang="en-US" dirty="0">
                <a:solidFill>
                  <a:schemeClr val="tx1"/>
                </a:solidFill>
              </a:rPr>
              <a:t>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05317" y="2590794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</a:t>
            </a:r>
            <a:r>
              <a:rPr lang="ko-KR" altLang="en-US" dirty="0">
                <a:solidFill>
                  <a:schemeClr val="tx1"/>
                </a:solidFill>
              </a:rPr>
              <a:t>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4282" y="3213841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비밀번호확인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14282" y="3948947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이메</a:t>
            </a:r>
            <a:r>
              <a:rPr lang="ko-KR" altLang="en-US" dirty="0" err="1">
                <a:solidFill>
                  <a:schemeClr val="tx1"/>
                </a:solidFill>
              </a:rPr>
              <a:t>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14282" y="4531653"/>
            <a:ext cx="4285129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닉네임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05317" y="519055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3016623" y="531631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88024" y="6042212"/>
            <a:ext cx="3092823" cy="4661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24318" y="1165412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351493" y="1792935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8623" y="519502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4589929" y="532078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280210" y="5199493"/>
            <a:ext cx="1174377" cy="475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관심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6091516" y="532525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78387" y="2465288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378387" y="3796550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705463"/>
              </p:ext>
            </p:extLst>
          </p:nvPr>
        </p:nvGraphicFramePr>
        <p:xfrm>
          <a:off x="9080924" y="1509630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24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07" y="886492"/>
            <a:ext cx="3283814" cy="584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09955" y="240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14681" y="2570665"/>
            <a:ext cx="618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Linear Layout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spinner</a:t>
            </a:r>
            <a:r>
              <a:rPr lang="ko-KR" altLang="en-US" dirty="0" smtClean="0"/>
              <a:t>를 활용하여 회원가입 폼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5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3246036"/>
              </p:ext>
            </p:extLst>
          </p:nvPr>
        </p:nvGraphicFramePr>
        <p:xfrm>
          <a:off x="8707915" y="3395524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회원가입 완료 페이지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로그인 버튼을 눌러서 로그인 페이지로 이동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38717" y="1326777"/>
            <a:ext cx="3558989" cy="461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87706" y="2779058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회원가입이 완료되었습니다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38282" y="4885765"/>
            <a:ext cx="1559859" cy="59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70051" y="4751294"/>
            <a:ext cx="277905" cy="268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029457"/>
              </p:ext>
            </p:extLst>
          </p:nvPr>
        </p:nvGraphicFramePr>
        <p:xfrm>
          <a:off x="9089391" y="2062022"/>
          <a:ext cx="2272876" cy="8991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hj_user_m_signUpDone</a:t>
                      </a:r>
                      <a:endParaRPr lang="en-US" altLang="ko-KR" sz="16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23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앱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회원가입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C:\Users\ezen-033\Desktop\회원가입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42" y="1532466"/>
            <a:ext cx="2847703" cy="49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0667" y="239286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Linear Layout</a:t>
            </a:r>
            <a:r>
              <a:rPr lang="ko-KR" altLang="en-US" dirty="0" smtClean="0"/>
              <a:t>을 통한 회원가입 완료페이지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9874474"/>
              </p:ext>
            </p:extLst>
          </p:nvPr>
        </p:nvGraphicFramePr>
        <p:xfrm>
          <a:off x="8851848" y="2792794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6208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1972353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1972352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387023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397086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275716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35560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355602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2757167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2757167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2757167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2757167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775408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69934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4100284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494186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966743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928182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382823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840504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21664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822667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840504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57794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255371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00110"/>
              </p:ext>
            </p:extLst>
          </p:nvPr>
        </p:nvGraphicFramePr>
        <p:xfrm>
          <a:off x="9181159" y="1655424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3110" y="3234277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</a:t>
            </a:r>
            <a:r>
              <a:rPr lang="ko-KR" altLang="en-US" sz="1400"/>
              <a:t>짜</a:t>
            </a:r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2240810" y="3234277"/>
            <a:ext cx="278730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4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C:\Users\ezen-033\Desktop\세미나등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1256561"/>
            <a:ext cx="4928130" cy="53558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49533" y="1837267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 등록 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 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카테고리를 선택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세미나소개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인원수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참가비를 설정하여 등록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57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60266" y="1540935"/>
            <a:ext cx="3691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페이지를 이동하지 않고 장소와 날짜를 선택 시 </a:t>
            </a:r>
            <a:r>
              <a:rPr lang="en-US" altLang="ko-KR" dirty="0" smtClean="0"/>
              <a:t>AJAX</a:t>
            </a:r>
            <a:r>
              <a:rPr lang="ko-KR" altLang="en-US" dirty="0" smtClean="0"/>
              <a:t>를 통해서 예약된 시간정보를 호출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호출된 정보를 이용하여 선택 불가능한 시간 표시</a:t>
            </a:r>
            <a:r>
              <a:rPr lang="en-US" altLang="ko-KR" dirty="0" smtClean="0"/>
              <a:t>.</a:t>
            </a:r>
          </a:p>
        </p:txBody>
      </p:sp>
      <p:pic>
        <p:nvPicPr>
          <p:cNvPr id="3074" name="Picture 2" descr="C:\Users\ezen-033\Desktop\시간정보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1180492"/>
            <a:ext cx="7361432" cy="2663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-033\Desktop\겹침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1" y="3941632"/>
            <a:ext cx="7361432" cy="2695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60266" y="4233334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선택한 시간이 이미 예약된 시간과 겹치는 경우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87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폼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1297" y="1673638"/>
            <a:ext cx="369146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최소 </a:t>
            </a:r>
            <a:r>
              <a:rPr lang="en-US" altLang="ko-KR" dirty="0"/>
              <a:t>2</a:t>
            </a:r>
            <a:r>
              <a:rPr lang="ko-KR" altLang="en-US" dirty="0" smtClean="0"/>
              <a:t>시간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중복되지 않은 시간을 선택한 경우 선택 가능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C:\Users\ezen-033\Desktop\시간선택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1511092"/>
            <a:ext cx="7018867" cy="23141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5830" y="2820022"/>
            <a:ext cx="4089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문제점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등록 폼을 작성하는 시기에는 해당 시간이 비어있었지만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 버튼을 누를 때 해당 시간이 다른 사람에 의해 예약이 되어 버린 경우 해당 시간대가 중복 예약되는 경우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25830" y="4674223"/>
            <a:ext cx="416136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 해결 방안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 단에서 등록 바로 이전에 예약하는 시간이 적합한지 추가적 검증이 필요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C:\Users\ezen-033\Desktop\코드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8" y="4132250"/>
            <a:ext cx="7092439" cy="20907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8" y="759781"/>
            <a:ext cx="11330429" cy="6032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14378091"/>
              </p:ext>
            </p:extLst>
          </p:nvPr>
        </p:nvGraphicFramePr>
        <p:xfrm>
          <a:off x="8911115" y="3224312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131804"/>
              </p:ext>
            </p:extLst>
          </p:nvPr>
        </p:nvGraphicFramePr>
        <p:xfrm>
          <a:off x="9138826" y="1761039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완료 페이지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5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70648" y="195307"/>
            <a:ext cx="107960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]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웹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 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세미나등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록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b="1" dirty="0" smtClean="0">
                <a:solidFill>
                  <a:schemeClr val="bg1"/>
                </a:solidFill>
                <a:latin typeface="+mj-lt"/>
              </a:rPr>
              <a:t>등록 완료</a:t>
            </a:r>
            <a:endParaRPr lang="ko-KR" altLang="en-US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5314" y="2544295"/>
            <a:ext cx="341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세미나가 정상적으로 등록되었을 경우 이동하는 페이지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 descr="C:\Users\ezen-033\Desktop\세미나등록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8" y="1883280"/>
            <a:ext cx="7106226" cy="37226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150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463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>
              <p:ext uri="{D42A27DB-BD31-4B8C-83A1-F6EECF244321}">
                <p14:modId xmlns:p14="http://schemas.microsoft.com/office/powerpoint/2010/main" val="976371640"/>
              </p:ext>
            </p:extLst>
          </p:nvPr>
        </p:nvGraphicFramePr>
        <p:xfrm>
          <a:off x="8557506" y="2536380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905036"/>
              </p:ext>
            </p:extLst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6089"/>
              </p:ext>
            </p:extLst>
          </p:nvPr>
        </p:nvGraphicFramePr>
        <p:xfrm>
          <a:off x="8557506" y="1283516"/>
          <a:ext cx="3491813" cy="103632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5051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53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17770" y="245240"/>
            <a:ext cx="6865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-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-1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83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38" y="1565340"/>
            <a:ext cx="8368791" cy="4599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49742" y="2713413"/>
            <a:ext cx="3985856" cy="2240691"/>
            <a:chOff x="8090814" y="2257168"/>
            <a:chExt cx="3985856" cy="2240691"/>
          </a:xfrm>
        </p:grpSpPr>
        <p:sp>
          <p:nvSpPr>
            <p:cNvPr id="7" name="직사각형 6"/>
            <p:cNvSpPr/>
            <p:nvPr/>
          </p:nvSpPr>
          <p:spPr>
            <a:xfrm>
              <a:off x="8090814" y="2257168"/>
              <a:ext cx="3985856" cy="224069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8162892" y="2433347"/>
              <a:ext cx="3841699" cy="1888331"/>
              <a:chOff x="7922953" y="4539744"/>
              <a:chExt cx="4093550" cy="2037018"/>
            </a:xfrm>
          </p:grpSpPr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4539744"/>
                <a:ext cx="4093550" cy="65543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953" y="5497778"/>
                <a:ext cx="4093550" cy="107898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88144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2337" y="195295"/>
            <a:ext cx="8472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39481" y="4440195"/>
            <a:ext cx="1738183" cy="700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5" y="1439159"/>
            <a:ext cx="8967603" cy="492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65997" y="1612907"/>
            <a:ext cx="4509273" cy="4504440"/>
            <a:chOff x="7244236" y="1565341"/>
            <a:chExt cx="4728519" cy="4530660"/>
          </a:xfrm>
        </p:grpSpPr>
        <p:sp>
          <p:nvSpPr>
            <p:cNvPr id="7" name="직사각형 6"/>
            <p:cNvSpPr/>
            <p:nvPr/>
          </p:nvSpPr>
          <p:spPr>
            <a:xfrm>
              <a:off x="7244236" y="1565341"/>
              <a:ext cx="4728519" cy="45306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8245861" y="1705941"/>
              <a:ext cx="2807218" cy="1869281"/>
              <a:chOff x="8463993" y="2213723"/>
              <a:chExt cx="2327575" cy="1611493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4" y="2213723"/>
                <a:ext cx="2269909" cy="5627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3993" y="2942125"/>
                <a:ext cx="2327575" cy="88309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468181" y="4286283"/>
              <a:ext cx="4362579" cy="1629951"/>
              <a:chOff x="7893587" y="4941519"/>
              <a:chExt cx="4362579" cy="1629951"/>
            </a:xfrm>
          </p:grpSpPr>
          <p:pic>
            <p:nvPicPr>
              <p:cNvPr id="14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2256" y="4941519"/>
                <a:ext cx="3793910" cy="1503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3587" y="5272163"/>
                <a:ext cx="4362579" cy="12993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83702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468254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1285742189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39212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69670" y="195295"/>
            <a:ext cx="875752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>
              <p:ext uri="{D42A27DB-BD31-4B8C-83A1-F6EECF244321}">
                <p14:modId xmlns:p14="http://schemas.microsoft.com/office/powerpoint/2010/main" val="3912876090"/>
              </p:ext>
            </p:extLst>
          </p:nvPr>
        </p:nvGraphicFramePr>
        <p:xfrm>
          <a:off x="8494595" y="2374311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80914"/>
              </p:ext>
            </p:extLst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4683"/>
              </p:ext>
            </p:extLst>
          </p:nvPr>
        </p:nvGraphicFramePr>
        <p:xfrm>
          <a:off x="8494595" y="127816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7237" y="222351"/>
            <a:ext cx="970650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08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9" y="1532388"/>
            <a:ext cx="10378571" cy="508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9905" y="222351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err="1" smtClean="0">
                <a:solidFill>
                  <a:schemeClr val="bg1"/>
                </a:solidFill>
                <a:latin typeface="+mj-lt"/>
              </a:rPr>
              <a:t>모달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97" y="3171515"/>
            <a:ext cx="4050571" cy="12130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4952" y="2734963"/>
            <a:ext cx="2446638" cy="22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11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37120713"/>
              </p:ext>
            </p:extLst>
          </p:nvPr>
        </p:nvGraphicFramePr>
        <p:xfrm>
          <a:off x="8534283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2626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0293"/>
              </p:ext>
            </p:extLst>
          </p:nvPr>
        </p:nvGraphicFramePr>
        <p:xfrm>
          <a:off x="8534283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sh_user_w_semiDetail_detail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91559" y="250114"/>
            <a:ext cx="94211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24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2321" y="195295"/>
            <a:ext cx="9308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세미나문의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상세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9" y="1814015"/>
            <a:ext cx="7672916" cy="4417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980718" y="2218440"/>
            <a:ext cx="5049794" cy="3476367"/>
            <a:chOff x="2204881" y="2055642"/>
            <a:chExt cx="5049794" cy="3476367"/>
          </a:xfrm>
        </p:grpSpPr>
        <p:sp>
          <p:nvSpPr>
            <p:cNvPr id="7" name="직사각형 6"/>
            <p:cNvSpPr/>
            <p:nvPr/>
          </p:nvSpPr>
          <p:spPr>
            <a:xfrm>
              <a:off x="2204881" y="2055642"/>
              <a:ext cx="5049794" cy="34763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684" y="3764166"/>
              <a:ext cx="3133260" cy="1236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208" y="5124021"/>
              <a:ext cx="4588477" cy="155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636" y="2220399"/>
              <a:ext cx="4694952" cy="1054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51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47139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>
              <p:ext uri="{D42A27DB-BD31-4B8C-83A1-F6EECF244321}">
                <p14:modId xmlns:p14="http://schemas.microsoft.com/office/powerpoint/2010/main" val="2472284859"/>
              </p:ext>
            </p:extLst>
          </p:nvPr>
        </p:nvGraphicFramePr>
        <p:xfrm>
          <a:off x="8477462" y="2396021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05484"/>
              </p:ext>
            </p:extLst>
          </p:nvPr>
        </p:nvGraphicFramePr>
        <p:xfrm>
          <a:off x="8477462" y="1299879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114866" y="241014"/>
            <a:ext cx="70791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웹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1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" y="1746421"/>
            <a:ext cx="7436001" cy="426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90133" y="2491187"/>
            <a:ext cx="5049794" cy="2133600"/>
            <a:chOff x="6494686" y="3237470"/>
            <a:chExt cx="5049794" cy="2133600"/>
          </a:xfrm>
        </p:grpSpPr>
        <p:sp>
          <p:nvSpPr>
            <p:cNvPr id="6" name="직사각형 5"/>
            <p:cNvSpPr/>
            <p:nvPr/>
          </p:nvSpPr>
          <p:spPr>
            <a:xfrm>
              <a:off x="6494686" y="3237470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31" y="4063484"/>
              <a:ext cx="4933455" cy="115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65" y="3414922"/>
              <a:ext cx="4984836" cy="169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795849" y="2210404"/>
            <a:ext cx="2899720" cy="85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024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86473"/>
            <a:ext cx="7757259" cy="478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054890" y="2646445"/>
            <a:ext cx="5049794" cy="2133600"/>
            <a:chOff x="6890133" y="2491187"/>
            <a:chExt cx="5049794" cy="2133600"/>
          </a:xfrm>
        </p:grpSpPr>
        <p:sp>
          <p:nvSpPr>
            <p:cNvPr id="7" name="직사각형 6"/>
            <p:cNvSpPr/>
            <p:nvPr/>
          </p:nvSpPr>
          <p:spPr>
            <a:xfrm>
              <a:off x="6890133" y="2491187"/>
              <a:ext cx="5049794" cy="21336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612" y="2778846"/>
              <a:ext cx="4944836" cy="1558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87861" y="242390"/>
            <a:ext cx="67906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28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297748668"/>
              </p:ext>
            </p:extLst>
          </p:nvPr>
        </p:nvGraphicFramePr>
        <p:xfrm>
          <a:off x="8509686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16404"/>
              </p:ext>
            </p:extLst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21463"/>
              </p:ext>
            </p:extLst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0708"/>
              </p:ext>
            </p:extLst>
          </p:nvPr>
        </p:nvGraphicFramePr>
        <p:xfrm>
          <a:off x="8509686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29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4866" y="241014"/>
            <a:ext cx="733085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>
                <a:solidFill>
                  <a:schemeClr val="bg1"/>
                </a:solidFill>
              </a:rPr>
              <a:t>웹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5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7" y="1538850"/>
            <a:ext cx="6460084" cy="4064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945052" y="4855457"/>
            <a:ext cx="7876249" cy="1781019"/>
            <a:chOff x="3678571" y="4849554"/>
            <a:chExt cx="8266294" cy="189939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71" y="4849554"/>
              <a:ext cx="8189301" cy="18993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695046" y="6518285"/>
              <a:ext cx="8249819" cy="2245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0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0402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>
              <p:ext uri="{D42A27DB-BD31-4B8C-83A1-F6EECF244321}">
                <p14:modId xmlns:p14="http://schemas.microsoft.com/office/powerpoint/2010/main" val="409454833"/>
              </p:ext>
            </p:extLst>
          </p:nvPr>
        </p:nvGraphicFramePr>
        <p:xfrm>
          <a:off x="8534400" y="2405366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46104"/>
              </p:ext>
            </p:extLst>
          </p:nvPr>
        </p:nvGraphicFramePr>
        <p:xfrm>
          <a:off x="8534400" y="1283516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1208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>
                <a:solidFill>
                  <a:schemeClr val="bg1"/>
                </a:solidFill>
              </a:rPr>
              <a:t>-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35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26736" y="1578114"/>
            <a:ext cx="6004223" cy="4924404"/>
            <a:chOff x="1096792" y="1380268"/>
            <a:chExt cx="6004223" cy="492440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792" y="1380268"/>
              <a:ext cx="2766754" cy="4917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992" y="1380268"/>
              <a:ext cx="2857023" cy="49244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14866" y="241014"/>
            <a:ext cx="723307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>
                <a:solidFill>
                  <a:schemeClr val="bg1"/>
                </a:solidFill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- </a:t>
            </a:r>
            <a:r>
              <a:rPr lang="ko-KR" altLang="en-US" sz="2500" dirty="0" err="1">
                <a:solidFill>
                  <a:schemeClr val="bg1"/>
                </a:solidFill>
              </a:rPr>
              <a:t>모바일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상세페이지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732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04604701"/>
              </p:ext>
            </p:extLst>
          </p:nvPr>
        </p:nvGraphicFramePr>
        <p:xfrm>
          <a:off x="8559113" y="2395541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44526"/>
              </p:ext>
            </p:extLst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577694"/>
              </p:ext>
            </p:extLst>
          </p:nvPr>
        </p:nvGraphicFramePr>
        <p:xfrm>
          <a:off x="8559113" y="1273691"/>
          <a:ext cx="3491813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1813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설계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41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28" y="1383955"/>
            <a:ext cx="2825464" cy="517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4866" y="241014"/>
            <a:ext cx="72667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500"/>
              <a:defRPr/>
            </a:pP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[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화면 구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현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]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사용자</a:t>
            </a:r>
            <a:r>
              <a:rPr lang="en-US" altLang="ko-KR" sz="2500" dirty="0">
                <a:solidFill>
                  <a:schemeClr val="bg1"/>
                </a:solidFill>
              </a:rPr>
              <a:t> –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  <a:latin typeface="+mj-lt"/>
              </a:rPr>
              <a:t>세미나 결제 페이지</a:t>
            </a:r>
            <a:endParaRPr lang="ko-KR" altLang="en-US" sz="2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53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 smtClean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6746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663047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8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27" y="904974"/>
            <a:ext cx="6936593" cy="562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6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9781495"/>
              </p:ext>
            </p:extLst>
          </p:nvPr>
        </p:nvGraphicFramePr>
        <p:xfrm>
          <a:off x="8458885" y="2373467"/>
          <a:ext cx="3532000" cy="404080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검색어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입력을 통한 공지사항 검색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제목을 클릭하면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태그의 형식으로 공지사항 내용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jQuery</a:t>
                      </a:r>
                      <a:r>
                        <a:rPr lang="en-US" altLang="ko-KR" sz="1500" baseline="0" dirty="0" smtClean="0"/>
                        <a:t> – </a:t>
                      </a:r>
                      <a:r>
                        <a:rPr lang="ko-KR" altLang="en-US" sz="1500" baseline="0" dirty="0" smtClean="0"/>
                        <a:t>아코디언 </a:t>
                      </a:r>
                      <a:r>
                        <a:rPr lang="ko-KR" altLang="en-US" sz="1500" baseline="0" dirty="0" err="1" smtClean="0"/>
                        <a:t>메서드</a:t>
                      </a:r>
                      <a:r>
                        <a:rPr lang="ko-KR" altLang="en-US" sz="1500" baseline="0" dirty="0" smtClean="0"/>
                        <a:t> 사용</a:t>
                      </a:r>
                      <a:endParaRPr lang="en-US" altLang="ko-KR" sz="1500" baseline="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3" y="1882570"/>
            <a:ext cx="8128897" cy="469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4866" y="2257660"/>
            <a:ext cx="7721600" cy="142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73;g7c553259d1_0_81"/>
          <p:cNvSpPr/>
          <p:nvPr/>
        </p:nvSpPr>
        <p:spPr>
          <a:xfrm>
            <a:off x="70237" y="28065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5272" y="3756257"/>
            <a:ext cx="7721600" cy="2548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70237" y="48681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833986"/>
              </p:ext>
            </p:extLst>
          </p:nvPr>
        </p:nvGraphicFramePr>
        <p:xfrm>
          <a:off x="8446864" y="150239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98994020"/>
              </p:ext>
            </p:extLst>
          </p:nvPr>
        </p:nvGraphicFramePr>
        <p:xfrm>
          <a:off x="8484285" y="2239761"/>
          <a:ext cx="3532000" cy="38165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단위로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/>
                        <a:t>날짜는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en-US" altLang="ko-KR" sz="1500" baseline="0" dirty="0" err="1" smtClean="0"/>
                        <a:t>datepicker</a:t>
                      </a:r>
                      <a:endParaRPr lang="en-US" altLang="ko-KR" sz="1500" baseline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Dialog – </a:t>
                      </a:r>
                      <a:r>
                        <a:rPr lang="ko-KR" altLang="en-US" sz="1500" baseline="0" dirty="0" smtClean="0"/>
                        <a:t>등록 하는 창 불러올 때</a:t>
                      </a: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2" y="1940145"/>
            <a:ext cx="8099248" cy="385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89872" y="5198532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09783"/>
              </p:ext>
            </p:extLst>
          </p:nvPr>
        </p:nvGraphicFramePr>
        <p:xfrm>
          <a:off x="8489197" y="141219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7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13667834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92" y="1235075"/>
            <a:ext cx="3566022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6953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29241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4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06" y="913559"/>
            <a:ext cx="3362332" cy="589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40897268"/>
              </p:ext>
            </p:extLst>
          </p:nvPr>
        </p:nvGraphicFramePr>
        <p:xfrm>
          <a:off x="8254241" y="2448923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공지사항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Google Shape;173;g7c553259d1_0_81"/>
          <p:cNvSpPr/>
          <p:nvPr/>
        </p:nvSpPr>
        <p:spPr>
          <a:xfrm>
            <a:off x="1346205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3" y="1788583"/>
            <a:ext cx="3620043" cy="13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78002" y="3166534"/>
            <a:ext cx="3620043" cy="353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73;g7c553259d1_0_81"/>
          <p:cNvSpPr/>
          <p:nvPr/>
        </p:nvSpPr>
        <p:spPr>
          <a:xfrm>
            <a:off x="1346205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72353"/>
              </p:ext>
            </p:extLst>
          </p:nvPr>
        </p:nvGraphicFramePr>
        <p:xfrm>
          <a:off x="8668984" y="1566334"/>
          <a:ext cx="1944216" cy="650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ht_user_m_notice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1925506" y="116634"/>
            <a:ext cx="7837090" cy="79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4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2806710"/>
              </p:ext>
            </p:extLst>
          </p:nvPr>
        </p:nvGraphicFramePr>
        <p:xfrm>
          <a:off x="8492752" y="2184404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79069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0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3" y="1163956"/>
            <a:ext cx="7538309" cy="549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8310" y="2125133"/>
            <a:ext cx="7721600" cy="2074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5512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893672"/>
            <a:ext cx="5657850" cy="3829050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4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8" y="638350"/>
            <a:ext cx="8876696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100013"/>
            <a:ext cx="7721600" cy="2342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00408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2" y="2561725"/>
            <a:ext cx="5476875" cy="3076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53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defRPr/>
            </a:pPr>
            <a:r>
              <a:rPr lang="en-US" altLang="ko-KR" sz="3600" b="0" smtClean="0"/>
              <a:t>[</a:t>
            </a:r>
            <a:r>
              <a:rPr lang="ko-KR" altLang="en-US" sz="3600" b="0" smtClean="0"/>
              <a:t>화면설계</a:t>
            </a:r>
            <a:r>
              <a:rPr lang="en-US" altLang="ko-KR" sz="3600" b="0" smtClean="0"/>
              <a:t>] </a:t>
            </a:r>
            <a:r>
              <a:rPr lang="ko-KR" altLang="en-US" sz="3600" b="0" smtClean="0"/>
              <a:t>사용자 </a:t>
            </a:r>
            <a:r>
              <a:rPr lang="en-US" altLang="ko-KR" sz="3600" b="0" smtClean="0"/>
              <a:t>– </a:t>
            </a:r>
            <a:r>
              <a:rPr lang="ko-KR" altLang="en-US" sz="3600" b="0" smtClean="0"/>
              <a:t>웹 </a:t>
            </a:r>
            <a:r>
              <a:rPr lang="en-US" altLang="ko-KR" sz="3600" b="0" smtClean="0"/>
              <a:t>- </a:t>
            </a:r>
            <a:r>
              <a:rPr lang="ko-KR" altLang="en-US" sz="36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 sz="2400" b="0" dirty="0"/>
          </a:p>
        </p:txBody>
      </p:sp>
      <p:sp>
        <p:nvSpPr>
          <p:cNvPr id="5" name="Google Shape;164;g7c553259d1_0_81"/>
          <p:cNvSpPr/>
          <p:nvPr/>
        </p:nvSpPr>
        <p:spPr>
          <a:xfrm>
            <a:off x="3891869" y="5974235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68;g7c553259d1_0_81"/>
          <p:cNvSpPr/>
          <p:nvPr/>
        </p:nvSpPr>
        <p:spPr>
          <a:xfrm>
            <a:off x="560723" y="144269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7" name="Google Shape;169;g7c553259d1_0_81"/>
          <p:cNvGraphicFramePr/>
          <p:nvPr>
            <p:extLst/>
          </p:nvPr>
        </p:nvGraphicFramePr>
        <p:xfrm>
          <a:off x="8650244" y="2039603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66123" y="1630346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6" y="1752237"/>
            <a:ext cx="6115365" cy="1967739"/>
          </a:xfrm>
          <a:prstGeom prst="rect">
            <a:avLst/>
          </a:prstGeom>
        </p:spPr>
      </p:pic>
      <p:sp>
        <p:nvSpPr>
          <p:cNvPr id="10" name="Google Shape;173;g7c553259d1_0_81"/>
          <p:cNvSpPr/>
          <p:nvPr/>
        </p:nvSpPr>
        <p:spPr>
          <a:xfrm>
            <a:off x="889095" y="162513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8650244" y="1305087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47" y="1228725"/>
            <a:ext cx="9436063" cy="527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9" name="Google Shape;173;g7c553259d1_0_81"/>
          <p:cNvSpPr/>
          <p:nvPr/>
        </p:nvSpPr>
        <p:spPr>
          <a:xfrm>
            <a:off x="245823" y="50102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960" y="4714875"/>
            <a:ext cx="7721600" cy="172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42935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52" y="1009650"/>
            <a:ext cx="10563889" cy="3457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4777" y="1285875"/>
            <a:ext cx="3771098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화면 설계</a:t>
            </a:r>
            <a:r>
              <a:rPr lang="en-US" altLang="ko-KR" dirty="0"/>
              <a:t>]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 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97976"/>
              </p:ext>
            </p:extLst>
          </p:nvPr>
        </p:nvGraphicFramePr>
        <p:xfrm>
          <a:off x="8480731" y="1429130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381000"/>
            <a:ext cx="7705725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2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65350201"/>
              </p:ext>
            </p:extLst>
          </p:nvPr>
        </p:nvGraphicFramePr>
        <p:xfrm>
          <a:off x="8433486" y="2376976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38049"/>
              </p:ext>
            </p:extLst>
          </p:nvPr>
        </p:nvGraphicFramePr>
        <p:xfrm>
          <a:off x="8455331" y="151675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8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4" y="1707632"/>
            <a:ext cx="8620125" cy="366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/>
              <a:t>웹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24707" y="5550029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4564"/>
              </p:ext>
            </p:extLst>
          </p:nvPr>
        </p:nvGraphicFramePr>
        <p:xfrm>
          <a:off x="9141131" y="1526279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766763"/>
            <a:ext cx="6372225" cy="231457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3342206"/>
            <a:ext cx="6991350" cy="339096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59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47784698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4" y="1220259"/>
            <a:ext cx="3620043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60454" y="1279526"/>
            <a:ext cx="776545" cy="388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73;g7c553259d1_0_81"/>
          <p:cNvSpPr/>
          <p:nvPr/>
        </p:nvSpPr>
        <p:spPr>
          <a:xfrm>
            <a:off x="1363139" y="248776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769532"/>
            <a:ext cx="3620043" cy="1761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3623730"/>
            <a:ext cx="3620043" cy="30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942469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7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7" y="1046375"/>
            <a:ext cx="3312542" cy="58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화면 설계</a:t>
            </a:r>
            <a:r>
              <a:rPr lang="en-US" altLang="ko-KR" dirty="0" smtClean="0"/>
              <a:t>]</a:t>
            </a:r>
            <a:r>
              <a:rPr lang="en-US" altLang="ko-KR" dirty="0"/>
              <a:t> </a:t>
            </a:r>
            <a:r>
              <a:rPr lang="ko-KR" altLang="en-US" dirty="0"/>
              <a:t>사용자 </a:t>
            </a:r>
            <a:r>
              <a:rPr lang="en-US" altLang="ko-KR" dirty="0"/>
              <a:t>-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게시판 </a:t>
            </a:r>
            <a:r>
              <a:rPr lang="en-US" altLang="ko-KR" dirty="0"/>
              <a:t>– Q&amp;A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58575" y="5555654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45245499"/>
              </p:ext>
            </p:extLst>
          </p:nvPr>
        </p:nvGraphicFramePr>
        <p:xfrm>
          <a:off x="8518153" y="250874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스피너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텍스트뷰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버튼을 이용한 검색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기능을 포함한 화면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리스트뷰를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이용한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FAQ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목록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Google Shape;173;g7c553259d1_0_81"/>
          <p:cNvSpPr/>
          <p:nvPr/>
        </p:nvSpPr>
        <p:spPr>
          <a:xfrm>
            <a:off x="1363139" y="29081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4937" y="1920384"/>
            <a:ext cx="3620043" cy="230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94936" y="4289196"/>
            <a:ext cx="3620043" cy="2243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73;g7c553259d1_0_81"/>
          <p:cNvSpPr/>
          <p:nvPr/>
        </p:nvSpPr>
        <p:spPr>
          <a:xfrm>
            <a:off x="1363139" y="49981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87027"/>
              </p:ext>
            </p:extLst>
          </p:nvPr>
        </p:nvGraphicFramePr>
        <p:xfrm>
          <a:off x="8497666" y="1651531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ht_user_m_qna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62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14021" y="2852936"/>
            <a:ext cx="9013620" cy="2145310"/>
          </a:xfrm>
        </p:spPr>
        <p:txBody>
          <a:bodyPr/>
          <a:lstStyle/>
          <a:p>
            <a:r>
              <a:rPr lang="ko-KR" altLang="en-US" dirty="0" smtClean="0"/>
              <a:t>금주 </a:t>
            </a:r>
            <a:r>
              <a:rPr lang="en-US" altLang="ko-KR" dirty="0" err="1"/>
              <a:t>FeedBack</a:t>
            </a:r>
            <a:r>
              <a:rPr lang="en-US" altLang="ko-KR" dirty="0"/>
              <a:t> </a:t>
            </a:r>
            <a:r>
              <a:rPr lang="ko-KR" altLang="en-US" dirty="0"/>
              <a:t>및 차주 계획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86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금주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 </a:t>
            </a:r>
            <a:r>
              <a:rPr lang="ko-KR" altLang="en-US" sz="3000" dirty="0" smtClean="0">
                <a:solidFill>
                  <a:schemeClr val="bg1"/>
                </a:solidFill>
              </a:rPr>
              <a:t>및 차주 계획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금주 </a:t>
            </a:r>
            <a:r>
              <a:rPr lang="en-US" altLang="ko-KR" sz="2200" dirty="0" err="1" smtClean="0"/>
              <a:t>FeedBack</a:t>
            </a:r>
            <a:endParaRPr lang="en-US" altLang="ko-KR" sz="2200" dirty="0" smtClean="0"/>
          </a:p>
          <a:p>
            <a:pPr lvl="1">
              <a:buFont typeface="Wingdings" pitchFamily="2" charset="2"/>
              <a:buChar char="Ø"/>
            </a:pPr>
            <a:endParaRPr lang="en-US" altLang="ko-KR" sz="1800" dirty="0" smtClean="0"/>
          </a:p>
          <a:p>
            <a:pPr>
              <a:buFont typeface="Wingdings" pitchFamily="2" charset="2"/>
              <a:buChar char="Ø"/>
            </a:pPr>
            <a:endParaRPr lang="en-US" altLang="ko-KR" sz="2200" dirty="0" smtClean="0"/>
          </a:p>
          <a:p>
            <a:pPr>
              <a:buFont typeface="Wingdings" pitchFamily="2" charset="2"/>
              <a:buChar char="Ø"/>
            </a:pPr>
            <a:r>
              <a:rPr lang="ko-KR" altLang="en-US" sz="2200" dirty="0" smtClean="0"/>
              <a:t>차주 </a:t>
            </a:r>
            <a:r>
              <a:rPr lang="ko-KR" altLang="en-US" sz="2200" dirty="0" smtClean="0"/>
              <a:t>계획</a:t>
            </a:r>
            <a:endParaRPr lang="en-US" altLang="ko-KR" sz="2200" dirty="0" smtClean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3059451" y="559913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hlinkClick r:id="rId2"/>
              </a:rPr>
              <a:t>http://192.168.4.14:6080/e_Zones/main.do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dirty="0" smtClean="0"/>
              <a:t>양식 통일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54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0" smtClean="0"/>
              <a:t>[</a:t>
            </a:r>
            <a:r>
              <a:rPr lang="ko-KR" altLang="en-US" sz="4000" b="0" smtClean="0"/>
              <a:t>화면구현</a:t>
            </a:r>
            <a:r>
              <a:rPr lang="en-US" altLang="ko-KR" sz="4000" b="0" smtClean="0"/>
              <a:t>] </a:t>
            </a:r>
            <a:r>
              <a:rPr lang="ko-KR" altLang="en-US" sz="4000" b="0" smtClean="0"/>
              <a:t>사용자 </a:t>
            </a:r>
            <a:r>
              <a:rPr lang="en-US" altLang="ko-KR" sz="4000" b="0" smtClean="0"/>
              <a:t>– </a:t>
            </a:r>
            <a:r>
              <a:rPr lang="ko-KR" altLang="en-US" sz="4000" b="0" smtClean="0"/>
              <a:t>웹 </a:t>
            </a:r>
            <a:r>
              <a:rPr lang="en-US" altLang="ko-KR" sz="4000" b="0" smtClean="0"/>
              <a:t>- </a:t>
            </a:r>
            <a:r>
              <a:rPr lang="ko-KR" altLang="en-US" sz="4000" b="0" smtClean="0"/>
              <a:t>메인페이지</a:t>
            </a:r>
            <a:r>
              <a:rPr lang="ko-KR" altLang="en-US" sz="2400" b="0" smtClean="0"/>
              <a:t> </a:t>
            </a:r>
            <a:r>
              <a:rPr lang="en-US" altLang="ko-KR" sz="2400" b="0"/>
              <a:t>- HEADER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292795" y="144706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23" y="2629536"/>
            <a:ext cx="534545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623" y="4486362"/>
            <a:ext cx="5800983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552" y="1336015"/>
            <a:ext cx="6598508" cy="8621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80515" y="1447061"/>
            <a:ext cx="453670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479957" y="1659803"/>
            <a:ext cx="127393" cy="9697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41401" y="1447061"/>
            <a:ext cx="939114" cy="200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8" y="3048000"/>
            <a:ext cx="4176584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직선 화살표 연결선 13"/>
          <p:cNvCxnSpPr>
            <a:endCxn id="13" idx="0"/>
          </p:cNvCxnSpPr>
          <p:nvPr/>
        </p:nvCxnSpPr>
        <p:spPr>
          <a:xfrm flipH="1">
            <a:off x="2475470" y="1668040"/>
            <a:ext cx="4374000" cy="13799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0" y="939802"/>
            <a:ext cx="6763979" cy="568113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48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4" y="914401"/>
            <a:ext cx="5514837" cy="57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315199" y="2607732"/>
            <a:ext cx="4334934" cy="313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AutoNum type="arabicPeriod"/>
            </a:pPr>
            <a:r>
              <a:rPr lang="en-US" altLang="ko-KR" dirty="0" smtClean="0"/>
              <a:t>PREPARED STATEMENT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컬럼은</a:t>
            </a:r>
            <a:r>
              <a:rPr lang="ko-KR" altLang="en-US" dirty="0" smtClean="0"/>
              <a:t> 숫자 형식으로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379134" y="2455333"/>
            <a:ext cx="4936065" cy="355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296919" y="3090333"/>
            <a:ext cx="3018280" cy="618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722969"/>
              </p:ext>
            </p:extLst>
          </p:nvPr>
        </p:nvGraphicFramePr>
        <p:xfrm>
          <a:off x="431800" y="1524000"/>
          <a:ext cx="11345864" cy="44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8755064"/>
              </a:tblGrid>
              <a:tr h="3787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통일 양식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패키지명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ezone.dao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ezone.service</a:t>
                      </a:r>
                      <a:r>
                        <a:rPr lang="en-US" altLang="ko-KR" dirty="0" smtClean="0"/>
                        <a:t>.-----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 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ezone.controller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VO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ezone.vo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API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ezone.api</a:t>
                      </a:r>
                      <a:r>
                        <a:rPr lang="en-US" altLang="ko-KR" dirty="0" smtClean="0"/>
                        <a:t>.----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 Date </a:t>
                      </a:r>
                      <a:r>
                        <a:rPr lang="ko-KR" altLang="en-US" dirty="0" smtClean="0"/>
                        <a:t>데이터 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에서 </a:t>
                      </a:r>
                      <a:r>
                        <a:rPr lang="en-US" altLang="ko-KR" dirty="0" smtClean="0"/>
                        <a:t>import</a:t>
                      </a:r>
                      <a:r>
                        <a:rPr lang="ko-KR" altLang="en-US" dirty="0" smtClean="0"/>
                        <a:t>할</a:t>
                      </a:r>
                      <a:r>
                        <a:rPr lang="ko-KR" altLang="en-US" baseline="0" dirty="0" smtClean="0"/>
                        <a:t> 경우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java.sql.Date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사용 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(import </a:t>
                      </a:r>
                      <a:r>
                        <a:rPr lang="en-US" altLang="ko-KR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java.util.Date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(x))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코드형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가운데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숫자형</a:t>
                      </a:r>
                      <a:r>
                        <a:rPr lang="ko-KR" altLang="en-US" dirty="0" smtClean="0"/>
                        <a:t>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오른쪽 정렬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천</a:t>
                      </a:r>
                      <a:r>
                        <a:rPr lang="ko-KR" altLang="en-US" baseline="0" dirty="0" smtClean="0"/>
                        <a:t> 단위 콤마</a:t>
                      </a:r>
                      <a:r>
                        <a:rPr lang="en-US" altLang="ko-KR" baseline="0" dirty="0" smtClean="0"/>
                        <a:t>(,)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데이터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왼쪽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양식 통일</a:t>
            </a:r>
            <a:r>
              <a:rPr lang="en-US" altLang="ko-KR" dirty="0"/>
              <a:t> </a:t>
            </a:r>
            <a:r>
              <a:rPr lang="en-US" altLang="ko-KR" dirty="0" smtClean="0"/>
              <a:t>– DB SEQUENCE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7156"/>
              </p:ext>
            </p:extLst>
          </p:nvPr>
        </p:nvGraphicFramePr>
        <p:xfrm>
          <a:off x="431800" y="1524000"/>
          <a:ext cx="11345866" cy="40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324"/>
                <a:gridCol w="2422688"/>
                <a:gridCol w="2768561"/>
                <a:gridCol w="2674293"/>
              </a:tblGrid>
              <a:tr h="3787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테이블명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컬럼명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SEQUENCE</a:t>
                      </a:r>
                      <a:r>
                        <a:rPr lang="ko-KR" altLang="en-US" dirty="0" smtClean="0"/>
                        <a:t>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SEQUENCE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예약 및 세미나 등록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예약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참가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mu_parti_code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밋업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문의사항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문의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sq_code_seq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3100000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Q&amp;A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qna_code_seq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공지사항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noti_code_seq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faq_code_seq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세미나존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sz_code_seq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5100000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배너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캐러셀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carou_code_seq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6100000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2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8130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9081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3669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40449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/>
              <a:t>[</a:t>
            </a:r>
            <a:r>
              <a:rPr lang="ko-KR" altLang="en-US" sz="2800" b="0" smtClean="0"/>
              <a:t>화면구현</a:t>
            </a:r>
            <a:r>
              <a:rPr lang="en-US" altLang="ko-KR" sz="2800" b="0" smtClean="0"/>
              <a:t>] </a:t>
            </a:r>
            <a:r>
              <a:rPr lang="ko-KR" altLang="en-US" sz="2800" b="0"/>
              <a:t>사용자 </a:t>
            </a:r>
            <a:r>
              <a:rPr lang="en-US" altLang="ko-KR" sz="2800" b="0"/>
              <a:t>– </a:t>
            </a:r>
            <a:r>
              <a:rPr lang="ko-KR" altLang="en-US" sz="2800" b="0"/>
              <a:t>웹 </a:t>
            </a:r>
            <a:r>
              <a:rPr lang="en-US" altLang="ko-KR" sz="2800" b="0"/>
              <a:t>- </a:t>
            </a:r>
            <a:r>
              <a:rPr lang="ko-KR" altLang="en-US" sz="2800" b="0"/>
              <a:t>로그인 페이지</a:t>
            </a:r>
            <a:r>
              <a:rPr lang="ko-KR" altLang="en-US" sz="1600" b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516465"/>
            <a:ext cx="5296479" cy="48101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416" y="1593892"/>
            <a:ext cx="542165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416" y="2015697"/>
            <a:ext cx="5421655" cy="1254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146" y="3416003"/>
            <a:ext cx="5558925" cy="2770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12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2123</Words>
  <Application>Microsoft Office PowerPoint</Application>
  <PresentationFormat>사용자 지정</PresentationFormat>
  <Paragraphs>588</Paragraphs>
  <Slides>87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88" baseType="lpstr">
      <vt:lpstr>Office 테마</vt:lpstr>
      <vt:lpstr>e – Zone </vt:lpstr>
      <vt:lpstr>목차</vt:lpstr>
      <vt:lpstr>구현 현황</vt:lpstr>
      <vt:lpstr>요구사항 정의서 (개괄)</vt:lpstr>
      <vt:lpstr>화면 설계 및 구현</vt:lpstr>
      <vt:lpstr>PowerPoint 프레젠테이션</vt:lpstr>
      <vt:lpstr>[화면설계] 사용자 – 웹 - 메인페이지 - HEADER</vt:lpstr>
      <vt:lpstr>[화면구현] 사용자 – 웹 - 메인페이지 - HEADER</vt:lpstr>
      <vt:lpstr>[화면구현] 사용자 – 웹 - 로그인 페이지 </vt:lpstr>
      <vt:lpstr>[화면구현] 사용자 – 웹 - 로그인 페이지 – 로그인 실패 </vt:lpstr>
      <vt:lpstr>[화면설계] 사용자 – 웹 – 아이디 찾기 </vt:lpstr>
      <vt:lpstr>[화면구현] 사용자 – 웹 – 아이디 찾기 </vt:lpstr>
      <vt:lpstr>[화면구현] 사용자 – 웹 – 아이디 찾기 - 결과 </vt:lpstr>
      <vt:lpstr>[화면설계] 사용자 – 웹 – 비밀번호 찾기 </vt:lpstr>
      <vt:lpstr>[화면구현] 사용자 – 웹 – 비밀번호 찾기 </vt:lpstr>
      <vt:lpstr>[화면설계] 사용자 – 웹 – 비밀번호 변경 </vt:lpstr>
      <vt:lpstr>[화면구현] 사용자 – 웹 – 비밀번호 변경 </vt:lpstr>
      <vt:lpstr>PowerPoint 프레젠테이션</vt:lpstr>
      <vt:lpstr>[화면구현] 사용자 – 웹 비밀번호 변경 완료</vt:lpstr>
      <vt:lpstr>[화면설계] 사용자 – 웹 - 세미나존 정보</vt:lpstr>
      <vt:lpstr>[화면구현] 사용자 – 웹 - 세미나존 정보</vt:lpstr>
      <vt:lpstr>[화면구현] 사용자 – 웹 – 세미나존 문의</vt:lpstr>
      <vt:lpstr>[화면구현] 사용자 – 웹 – 세미나존 문의 등록</vt:lpstr>
      <vt:lpstr>[화면설계] 사용자 – 모바일 -메인페이지</vt:lpstr>
      <vt:lpstr>[화면구현] 사용자 – 모바일 -메인페이지</vt:lpstr>
      <vt:lpstr>[화면구현] 사용자 – 모바일 –메인페이지 - 메뉴</vt:lpstr>
      <vt:lpstr>[화면설계] 사용자 – 모바일 - 로그인 페이지 </vt:lpstr>
      <vt:lpstr>[화면구현] 사용자 – 모바일 - 로그인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[화면 설계] 사용자 - 웹 - 게시판 - 공지사항</vt:lpstr>
      <vt:lpstr>[화면 설계] 사용자 - 웹 - 게시판 - 공지사항</vt:lpstr>
      <vt:lpstr>PowerPoint 프레젠테이션</vt:lpstr>
      <vt:lpstr>PowerPoint 프레젠테이션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웹 - 게시판 – Q&amp;A</vt:lpstr>
      <vt:lpstr>[화면 설계] 사용자 - 모바일 - 게시판 – Q&amp;A</vt:lpstr>
      <vt:lpstr>[화면 설계] 사용자 - 모바일 - 게시판 – Q&amp;A</vt:lpstr>
      <vt:lpstr>금주 FeedBack 및 차주 계획 </vt:lpstr>
      <vt:lpstr>금주 Feedback 및 차주 계획</vt:lpstr>
      <vt:lpstr>THANK  YOU</vt:lpstr>
      <vt:lpstr>양식 통일</vt:lpstr>
      <vt:lpstr>양식 통일</vt:lpstr>
      <vt:lpstr>양식 통일</vt:lpstr>
      <vt:lpstr>양식 통일</vt:lpstr>
      <vt:lpstr>양식 통일 – DB SEQUENCE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88</cp:revision>
  <dcterms:created xsi:type="dcterms:W3CDTF">2020-04-02T06:13:26Z</dcterms:created>
  <dcterms:modified xsi:type="dcterms:W3CDTF">2020-04-23T07:53:08Z</dcterms:modified>
</cp:coreProperties>
</file>